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4"/>
  </p:notesMasterIdLst>
  <p:sldIdLst>
    <p:sldId id="711" r:id="rId3"/>
    <p:sldId id="712" r:id="rId4"/>
    <p:sldId id="713" r:id="rId5"/>
    <p:sldId id="714" r:id="rId6"/>
    <p:sldId id="715" r:id="rId7"/>
    <p:sldId id="716" r:id="rId8"/>
    <p:sldId id="717" r:id="rId9"/>
    <p:sldId id="718" r:id="rId10"/>
    <p:sldId id="719" r:id="rId11"/>
    <p:sldId id="720" r:id="rId12"/>
    <p:sldId id="72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8" autoAdjust="0"/>
    <p:restoredTop sz="94660"/>
  </p:normalViewPr>
  <p:slideViewPr>
    <p:cSldViewPr>
      <p:cViewPr varScale="1">
        <p:scale>
          <a:sx n="83" d="100"/>
          <a:sy n="83" d="100"/>
        </p:scale>
        <p:origin x="15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05/03/2023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Comic Sans MS" pitchFamily="66" charset="0"/>
              </a:rPr>
              <a:t>Probing questions to check understanding:</a:t>
            </a:r>
          </a:p>
          <a:p>
            <a:endParaRPr lang="en-GB" sz="2000" u="none" dirty="0">
              <a:latin typeface="Comic Sans MS" pitchFamily="66" charset="0"/>
            </a:endParaRPr>
          </a:p>
          <a:p>
            <a:endParaRPr lang="en-GB" sz="2000" u="none" dirty="0">
              <a:latin typeface="Comic Sans MS" pitchFamily="66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E3C64D-2B81-4AFA-9770-02C77AC6E0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8057C2-800E-4909-8CA6-04CA8A84DB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01D8A5-FC60-42F1-9A71-41DFC558A8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204ED-5932-4960-81CE-05699990DA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42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Comic Sans MS" pitchFamily="66" charset="0"/>
              </a:rPr>
              <a:t>How </a:t>
            </a:r>
            <a:r>
              <a:rPr lang="en-GB" b="1" u="sng" dirty="0">
                <a:latin typeface="Comic Sans MS" pitchFamily="66" charset="0"/>
              </a:rPr>
              <a:t>confident</a:t>
            </a:r>
            <a:r>
              <a:rPr lang="en-GB" dirty="0">
                <a:latin typeface="Comic Sans MS" pitchFamily="66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dirty="0">
                <a:latin typeface="Comic Sans MS" pitchFamily="66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red</a:t>
            </a:r>
            <a:r>
              <a:rPr lang="en-GB" dirty="0">
                <a:latin typeface="Comic Sans MS" pitchFamily="66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Comic Sans MS" pitchFamily="66" charset="0"/>
              </a:rPr>
              <a:t>amber</a:t>
            </a:r>
            <a:r>
              <a:rPr lang="en-GB" dirty="0">
                <a:latin typeface="Comic Sans MS" pitchFamily="66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Comic Sans MS" pitchFamily="66" charset="0"/>
              </a:rPr>
              <a:t>green</a:t>
            </a:r>
            <a:r>
              <a:rPr lang="en-GB" dirty="0">
                <a:latin typeface="Comic Sans MS" pitchFamily="66" charset="0"/>
              </a:rPr>
              <a:t> in your book!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b="1" dirty="0">
                <a:latin typeface="Comic Sans MS" pitchFamily="66" charset="0"/>
              </a:rPr>
              <a:t>Complete the corresponding activity </a:t>
            </a:r>
            <a:r>
              <a:rPr lang="en-GB" b="1" dirty="0">
                <a:latin typeface="Comic Sans MS" pitchFamily="66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Comic Sans MS" pitchFamily="66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icrosoft YaHei" charset="-122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Comic Sans MS" pitchFamily="66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996956"/>
              <a:ext cx="2111960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Comic Sans MS" pitchFamily="66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412779"/>
              <a:ext cx="2480560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Comic Sans MS" pitchFamily="66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052736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Comic Sans MS" pitchFamily="66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060847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itchFamily="66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>
                <a:latin typeface="Comic Sans MS" pitchFamily="66" charset="0"/>
                <a:sym typeface="Wingdings"/>
              </a:rPr>
              <a:t>)</a:t>
            </a:r>
            <a:r>
              <a:rPr lang="en-GB" sz="2400" dirty="0">
                <a:latin typeface="Comic Sans MS" pitchFamily="66" charset="0"/>
              </a:rPr>
              <a:t> and a wish (</a:t>
            </a:r>
            <a:r>
              <a:rPr lang="en-GB" sz="2400" b="1" dirty="0">
                <a:latin typeface="Comic Sans MS" pitchFamily="66" charset="0"/>
                <a:sym typeface="Wingdings"/>
              </a:rPr>
              <a:t></a:t>
            </a:r>
            <a:r>
              <a:rPr lang="en-GB" sz="2400" dirty="0">
                <a:latin typeface="Comic Sans MS" pitchFamily="66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Comic Sans MS" pitchFamily="66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>
                <a:latin typeface="Comic Sans MS" pitchFamily="66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>
                <a:latin typeface="Comic Sans MS" pitchFamily="66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Comic Sans MS" pitchFamily="66" charset="0"/>
              <a:sym typeface="Wingdings"/>
            </a:endParaRPr>
          </a:p>
          <a:p>
            <a:pPr algn="ctr"/>
            <a:r>
              <a:rPr lang="en-GB" sz="2400" b="1" dirty="0">
                <a:latin typeface="Comic Sans MS" pitchFamily="66" charset="0"/>
                <a:sym typeface="Wingdings"/>
              </a:rPr>
              <a:t></a:t>
            </a:r>
            <a:r>
              <a:rPr lang="en-GB" sz="2400" dirty="0">
                <a:latin typeface="Comic Sans MS" pitchFamily="66" charset="0"/>
                <a:sym typeface="Wingdings"/>
              </a:rPr>
              <a:t> </a:t>
            </a:r>
            <a:r>
              <a:rPr lang="en-GB" sz="2400" dirty="0">
                <a:latin typeface="Comic Sans MS" pitchFamily="66" charset="0"/>
              </a:rPr>
              <a:t>Something I need to work on is...</a:t>
            </a:r>
          </a:p>
          <a:p>
            <a:pPr algn="ctr"/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6252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E3C64D-2B81-4AFA-9770-02C77AC6E0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8057C2-800E-4909-8CA6-04CA8A84DB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01D8A5-FC60-42F1-9A71-41DFC558A8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204ED-5932-4960-81CE-05699990DA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941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Comic Sans MS" pitchFamily="66" charset="0"/>
              </a:rPr>
              <a:pPr algn="ctr"/>
              <a:t>Sunday, 05 March 2023</a:t>
            </a:fld>
            <a:endParaRPr lang="en-GB" sz="16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70901" y="245398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Solving Simultaneous Equations</a:t>
            </a:r>
            <a:r>
              <a:rPr lang="en-GB" sz="1600" baseline="0" dirty="0">
                <a:latin typeface="Comic Sans MS" pitchFamily="66" charset="0"/>
              </a:rPr>
              <a:t> Graphically</a:t>
            </a:r>
            <a:endParaRPr lang="en-GB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Comic Sans MS" pitchFamily="66" charset="0"/>
              </a:rPr>
              <a:pPr algn="ctr"/>
              <a:t>Sunday, 05 March 2023</a:t>
            </a:fld>
            <a:endParaRPr lang="en-GB" sz="16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46411" y="5947366"/>
            <a:ext cx="6918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Comic Sans MS" pitchFamily="66" charset="0"/>
              </a:rPr>
              <a:t>Keywords</a:t>
            </a:r>
          </a:p>
          <a:p>
            <a:r>
              <a:rPr lang="en-GB" sz="1600" dirty="0">
                <a:latin typeface="Comic Sans MS" pitchFamily="66" charset="0"/>
              </a:rPr>
              <a:t>Solve,</a:t>
            </a:r>
            <a:r>
              <a:rPr lang="en-GB" sz="1600" baseline="0" dirty="0">
                <a:latin typeface="Comic Sans MS" pitchFamily="66" charset="0"/>
              </a:rPr>
              <a:t> equation, graph, linear, graphically, axes/axis, coordinate, gradient, y-intercept, intersect, solution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Comic Sans MS" pitchFamily="66" charset="0"/>
              </a:rPr>
              <a:t>Lesson Objectives</a:t>
            </a:r>
            <a:r>
              <a:rPr lang="en-GB" sz="1600" dirty="0">
                <a:latin typeface="Comic Sans MS" pitchFamily="66" charset="0"/>
              </a:rPr>
              <a:t>: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Developing students will be able to identify the gradient and y-intercept from the</a:t>
            </a:r>
            <a:r>
              <a:rPr lang="en-GB" sz="1400" baseline="0" dirty="0">
                <a:latin typeface="Comic Sans MS" pitchFamily="66" charset="0"/>
              </a:rPr>
              <a:t> equation of a graph</a:t>
            </a:r>
            <a:r>
              <a:rPr lang="en-GB" sz="1400" dirty="0">
                <a:latin typeface="Comic Sans MS" pitchFamily="66" charset="0"/>
              </a:rPr>
              <a:t>.</a:t>
            </a:r>
          </a:p>
          <a:p>
            <a:endParaRPr lang="en-GB" sz="1400" dirty="0">
              <a:latin typeface="Comic Sans MS" pitchFamily="66" charset="0"/>
            </a:endParaRPr>
          </a:p>
          <a:p>
            <a:r>
              <a:rPr lang="en-GB" sz="1400" dirty="0">
                <a:latin typeface="Comic Sans MS" pitchFamily="66" charset="0"/>
              </a:rPr>
              <a:t>Secure students will be able to sketch straight line graphs using m and c.</a:t>
            </a:r>
          </a:p>
          <a:p>
            <a:endParaRPr lang="en-GB" sz="1400" dirty="0">
              <a:latin typeface="Comic Sans MS" pitchFamily="66" charset="0"/>
            </a:endParaRPr>
          </a:p>
          <a:p>
            <a:r>
              <a:rPr lang="en-GB" sz="1400" dirty="0">
                <a:latin typeface="Comic Sans MS" pitchFamily="66" charset="0"/>
              </a:rPr>
              <a:t>Excelling students will be able to solve</a:t>
            </a:r>
            <a:r>
              <a:rPr lang="en-GB" sz="1400" baseline="0" dirty="0">
                <a:latin typeface="Comic Sans MS" pitchFamily="66" charset="0"/>
              </a:rPr>
              <a:t> simultaneous equations graphically,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70901" y="245398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Solving Simultaneous Equations</a:t>
            </a:r>
            <a:r>
              <a:rPr lang="en-GB" sz="1600" baseline="0" dirty="0">
                <a:latin typeface="Comic Sans MS" pitchFamily="66" charset="0"/>
              </a:rPr>
              <a:t> Graphically</a:t>
            </a:r>
            <a:endParaRPr lang="en-GB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  <p:sldLayoutId id="2147483669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ADD57B4F-884E-4595-ADAF-5346E38F0641}"/>
              </a:ext>
            </a:extLst>
          </p:cNvPr>
          <p:cNvSpPr/>
          <p:nvPr/>
        </p:nvSpPr>
        <p:spPr>
          <a:xfrm>
            <a:off x="0" y="831850"/>
            <a:ext cx="9144000" cy="6026150"/>
          </a:xfrm>
          <a:custGeom>
            <a:avLst/>
            <a:gdLst/>
            <a:ahLst/>
            <a:cxnLst/>
            <a:rect l="l" t="t" r="r" b="b"/>
            <a:pathLst>
              <a:path w="12192000" h="6012180">
                <a:moveTo>
                  <a:pt x="0" y="6012179"/>
                </a:moveTo>
                <a:lnTo>
                  <a:pt x="12192000" y="6012179"/>
                </a:lnTo>
                <a:lnTo>
                  <a:pt x="12192000" y="0"/>
                </a:lnTo>
                <a:lnTo>
                  <a:pt x="0" y="0"/>
                </a:lnTo>
                <a:lnTo>
                  <a:pt x="0" y="6012179"/>
                </a:lnTo>
                <a:close/>
              </a:path>
            </a:pathLst>
          </a:custGeom>
          <a:solidFill>
            <a:srgbClr val="EBF8FF"/>
          </a:solidFill>
        </p:spPr>
        <p:txBody>
          <a:bodyPr lIns="0" tIns="0" rIns="0" bIns="0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B204B88D-FE7A-48D5-BEA0-CE64E1A5BD4E}"/>
              </a:ext>
            </a:extLst>
          </p:cNvPr>
          <p:cNvSpPr/>
          <p:nvPr/>
        </p:nvSpPr>
        <p:spPr>
          <a:xfrm>
            <a:off x="0" y="0"/>
            <a:ext cx="9144000" cy="846138"/>
          </a:xfrm>
          <a:custGeom>
            <a:avLst/>
            <a:gdLst/>
            <a:ahLst/>
            <a:cxnLst/>
            <a:rect l="l" t="t" r="r" b="b"/>
            <a:pathLst>
              <a:path w="12192000" h="845819">
                <a:moveTo>
                  <a:pt x="0" y="845820"/>
                </a:moveTo>
                <a:lnTo>
                  <a:pt x="12192000" y="845820"/>
                </a:lnTo>
                <a:lnTo>
                  <a:pt x="12192000" y="0"/>
                </a:lnTo>
                <a:lnTo>
                  <a:pt x="0" y="0"/>
                </a:lnTo>
                <a:lnTo>
                  <a:pt x="0" y="845820"/>
                </a:lnTo>
                <a:close/>
              </a:path>
            </a:pathLst>
          </a:custGeom>
          <a:solidFill>
            <a:srgbClr val="364F57"/>
          </a:solidFill>
        </p:spPr>
        <p:txBody>
          <a:bodyPr lIns="0" tIns="0" rIns="0" bIns="0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148" name="object 5">
            <a:extLst>
              <a:ext uri="{FF2B5EF4-FFF2-40B4-BE49-F238E27FC236}">
                <a16:creationId xmlns:a16="http://schemas.microsoft.com/office/drawing/2014/main" id="{78F3130E-93EC-4F87-9374-749E1CA8B5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674" y="195263"/>
            <a:ext cx="6022975" cy="504825"/>
          </a:xfrm>
        </p:spPr>
        <p:txBody>
          <a:bodyPr wrap="square" lIns="0" tIns="12700" rIns="0" bIns="0">
            <a:spAutoFit/>
          </a:bodyPr>
          <a:lstStyle/>
          <a:p>
            <a:pPr marL="12700" algn="l">
              <a:spcBef>
                <a:spcPts val="100"/>
              </a:spcBef>
            </a:pPr>
            <a:r>
              <a:rPr lang="en-GB" altLang="en-US" sz="3200" dirty="0">
                <a:solidFill>
                  <a:schemeClr val="bg1"/>
                </a:solidFill>
              </a:rPr>
              <a:t>KEYWORDS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  <p:sp>
        <p:nvSpPr>
          <p:cNvPr id="6150" name="Content Placeholder 2">
            <a:extLst>
              <a:ext uri="{FF2B5EF4-FFF2-40B4-BE49-F238E27FC236}">
                <a16:creationId xmlns:a16="http://schemas.microsoft.com/office/drawing/2014/main" id="{1242FE43-B84C-4C02-966A-BB35255EDD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altLang="en-US" dirty="0"/>
              <a:t>Simultaneous</a:t>
            </a:r>
          </a:p>
          <a:p>
            <a:pPr marL="0" indent="0">
              <a:buFontTx/>
              <a:buNone/>
            </a:pPr>
            <a:r>
              <a:rPr lang="en-GB" altLang="en-US" dirty="0"/>
              <a:t>Intercept</a:t>
            </a:r>
          </a:p>
          <a:p>
            <a:pPr marL="0" indent="0">
              <a:buFontTx/>
              <a:buNone/>
            </a:pPr>
            <a:r>
              <a:rPr lang="en-GB" altLang="en-US" dirty="0"/>
              <a:t>Gradient</a:t>
            </a:r>
          </a:p>
          <a:p>
            <a:pPr marL="0" indent="0">
              <a:buFontTx/>
              <a:buNone/>
            </a:pPr>
            <a:r>
              <a:rPr lang="en-GB" altLang="en-US" dirty="0"/>
              <a:t>y=</a:t>
            </a:r>
            <a:r>
              <a:rPr lang="en-GB" altLang="en-US" dirty="0" err="1"/>
              <a:t>mx+c</a:t>
            </a:r>
            <a:endParaRPr lang="en-GB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ADD57B4F-884E-4595-ADAF-5346E38F0641}"/>
              </a:ext>
            </a:extLst>
          </p:cNvPr>
          <p:cNvSpPr/>
          <p:nvPr/>
        </p:nvSpPr>
        <p:spPr>
          <a:xfrm>
            <a:off x="0" y="831850"/>
            <a:ext cx="9144000" cy="6125542"/>
          </a:xfrm>
          <a:custGeom>
            <a:avLst/>
            <a:gdLst/>
            <a:ahLst/>
            <a:cxnLst/>
            <a:rect l="l" t="t" r="r" b="b"/>
            <a:pathLst>
              <a:path w="12192000" h="6012180">
                <a:moveTo>
                  <a:pt x="0" y="6012179"/>
                </a:moveTo>
                <a:lnTo>
                  <a:pt x="12192000" y="6012179"/>
                </a:lnTo>
                <a:lnTo>
                  <a:pt x="12192000" y="0"/>
                </a:lnTo>
                <a:lnTo>
                  <a:pt x="0" y="0"/>
                </a:lnTo>
                <a:lnTo>
                  <a:pt x="0" y="6012179"/>
                </a:lnTo>
                <a:close/>
              </a:path>
            </a:pathLst>
          </a:custGeom>
          <a:solidFill>
            <a:srgbClr val="EBF8FF"/>
          </a:solidFill>
        </p:spPr>
        <p:txBody>
          <a:bodyPr lIns="0" tIns="0" rIns="0" bIns="0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B204B88D-FE7A-48D5-BEA0-CE64E1A5BD4E}"/>
              </a:ext>
            </a:extLst>
          </p:cNvPr>
          <p:cNvSpPr/>
          <p:nvPr/>
        </p:nvSpPr>
        <p:spPr>
          <a:xfrm>
            <a:off x="0" y="0"/>
            <a:ext cx="9144000" cy="846138"/>
          </a:xfrm>
          <a:custGeom>
            <a:avLst/>
            <a:gdLst/>
            <a:ahLst/>
            <a:cxnLst/>
            <a:rect l="l" t="t" r="r" b="b"/>
            <a:pathLst>
              <a:path w="12192000" h="845819">
                <a:moveTo>
                  <a:pt x="0" y="845820"/>
                </a:moveTo>
                <a:lnTo>
                  <a:pt x="12192000" y="845820"/>
                </a:lnTo>
                <a:lnTo>
                  <a:pt x="12192000" y="0"/>
                </a:lnTo>
                <a:lnTo>
                  <a:pt x="0" y="0"/>
                </a:lnTo>
                <a:lnTo>
                  <a:pt x="0" y="845820"/>
                </a:lnTo>
                <a:close/>
              </a:path>
            </a:pathLst>
          </a:custGeom>
          <a:solidFill>
            <a:srgbClr val="364F57"/>
          </a:solidFill>
        </p:spPr>
        <p:txBody>
          <a:bodyPr lIns="0" tIns="0" rIns="0" bIns="0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148" name="object 5">
            <a:extLst>
              <a:ext uri="{FF2B5EF4-FFF2-40B4-BE49-F238E27FC236}">
                <a16:creationId xmlns:a16="http://schemas.microsoft.com/office/drawing/2014/main" id="{78F3130E-93EC-4F87-9374-749E1CA8B5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674" y="195263"/>
            <a:ext cx="6022975" cy="504825"/>
          </a:xfrm>
        </p:spPr>
        <p:txBody>
          <a:bodyPr wrap="square" lIns="0" tIns="12700" rIns="0" bIns="0">
            <a:spAutoFit/>
          </a:bodyPr>
          <a:lstStyle/>
          <a:p>
            <a:pPr marL="12700" algn="l">
              <a:spcBef>
                <a:spcPts val="100"/>
              </a:spcBef>
            </a:pPr>
            <a:r>
              <a:rPr lang="en-GB" altLang="en-US" sz="3200" dirty="0">
                <a:solidFill>
                  <a:schemeClr val="bg1"/>
                </a:solidFill>
              </a:rPr>
              <a:t>Simultaneous Equations Graphically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66749-685F-418C-A914-E2E134AAB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59B8D3-53C7-4710-9A79-372C198E4D6D}"/>
              </a:ext>
            </a:extLst>
          </p:cNvPr>
          <p:cNvSpPr txBox="1"/>
          <p:nvPr/>
        </p:nvSpPr>
        <p:spPr>
          <a:xfrm>
            <a:off x="179512" y="1052736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Comic Sans MS" pitchFamily="66" charset="0"/>
              </a:rPr>
              <a:t>Answers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90D112C-DDFB-4A69-81C8-5CDD1D5F0C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715232"/>
            <a:ext cx="5952292" cy="465313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2FF7880-2283-4286-959B-38485C335444}"/>
              </a:ext>
            </a:extLst>
          </p:cNvPr>
          <p:cNvSpPr txBox="1"/>
          <p:nvPr/>
        </p:nvSpPr>
        <p:spPr>
          <a:xfrm>
            <a:off x="6275820" y="1772816"/>
            <a:ext cx="28681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Centre point is (9.21, 5.37)</a:t>
            </a:r>
          </a:p>
          <a:p>
            <a:endParaRPr lang="en-GB" dirty="0"/>
          </a:p>
          <a:p>
            <a:r>
              <a:rPr lang="en-GB" dirty="0"/>
              <a:t>Point A is at (12,12)</a:t>
            </a:r>
          </a:p>
          <a:p>
            <a:endParaRPr lang="en-GB" dirty="0"/>
          </a:p>
          <a:p>
            <a:r>
              <a:rPr lang="en-GB" dirty="0"/>
              <a:t>Radius AD is 7.193122 cm</a:t>
            </a:r>
          </a:p>
          <a:p>
            <a:endParaRPr lang="en-GB" dirty="0"/>
          </a:p>
          <a:p>
            <a:r>
              <a:rPr lang="en-GB" dirty="0"/>
              <a:t>Area = 162.5491455 </a:t>
            </a:r>
            <a:r>
              <a:rPr lang="en-GB" dirty="0" err="1"/>
              <a:t>cm</a:t>
            </a:r>
            <a:r>
              <a:rPr lang="en-GB" dirty="0" err="1">
                <a:latin typeface="Calibri" panose="020F0502020204030204" pitchFamily="34" charset="0"/>
              </a:rPr>
              <a:t>²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7881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ADD57B4F-884E-4595-ADAF-5346E38F0641}"/>
              </a:ext>
            </a:extLst>
          </p:cNvPr>
          <p:cNvSpPr/>
          <p:nvPr/>
        </p:nvSpPr>
        <p:spPr>
          <a:xfrm>
            <a:off x="0" y="831850"/>
            <a:ext cx="9144000" cy="6125542"/>
          </a:xfrm>
          <a:custGeom>
            <a:avLst/>
            <a:gdLst/>
            <a:ahLst/>
            <a:cxnLst/>
            <a:rect l="l" t="t" r="r" b="b"/>
            <a:pathLst>
              <a:path w="12192000" h="6012180">
                <a:moveTo>
                  <a:pt x="0" y="6012179"/>
                </a:moveTo>
                <a:lnTo>
                  <a:pt x="12192000" y="6012179"/>
                </a:lnTo>
                <a:lnTo>
                  <a:pt x="12192000" y="0"/>
                </a:lnTo>
                <a:lnTo>
                  <a:pt x="0" y="0"/>
                </a:lnTo>
                <a:lnTo>
                  <a:pt x="0" y="6012179"/>
                </a:lnTo>
                <a:close/>
              </a:path>
            </a:pathLst>
          </a:custGeom>
          <a:solidFill>
            <a:srgbClr val="EBF8FF"/>
          </a:solidFill>
        </p:spPr>
        <p:txBody>
          <a:bodyPr lIns="0" tIns="0" rIns="0" bIns="0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B204B88D-FE7A-48D5-BEA0-CE64E1A5BD4E}"/>
              </a:ext>
            </a:extLst>
          </p:cNvPr>
          <p:cNvSpPr/>
          <p:nvPr/>
        </p:nvSpPr>
        <p:spPr>
          <a:xfrm>
            <a:off x="0" y="0"/>
            <a:ext cx="9144000" cy="846138"/>
          </a:xfrm>
          <a:custGeom>
            <a:avLst/>
            <a:gdLst/>
            <a:ahLst/>
            <a:cxnLst/>
            <a:rect l="l" t="t" r="r" b="b"/>
            <a:pathLst>
              <a:path w="12192000" h="845819">
                <a:moveTo>
                  <a:pt x="0" y="845820"/>
                </a:moveTo>
                <a:lnTo>
                  <a:pt x="12192000" y="845820"/>
                </a:lnTo>
                <a:lnTo>
                  <a:pt x="12192000" y="0"/>
                </a:lnTo>
                <a:lnTo>
                  <a:pt x="0" y="0"/>
                </a:lnTo>
                <a:lnTo>
                  <a:pt x="0" y="845820"/>
                </a:lnTo>
                <a:close/>
              </a:path>
            </a:pathLst>
          </a:custGeom>
          <a:solidFill>
            <a:srgbClr val="364F57"/>
          </a:solidFill>
        </p:spPr>
        <p:txBody>
          <a:bodyPr lIns="0" tIns="0" rIns="0" bIns="0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148" name="object 5">
            <a:extLst>
              <a:ext uri="{FF2B5EF4-FFF2-40B4-BE49-F238E27FC236}">
                <a16:creationId xmlns:a16="http://schemas.microsoft.com/office/drawing/2014/main" id="{78F3130E-93EC-4F87-9374-749E1CA8B5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674" y="195263"/>
            <a:ext cx="6022975" cy="504825"/>
          </a:xfrm>
        </p:spPr>
        <p:txBody>
          <a:bodyPr wrap="square" lIns="0" tIns="12700" rIns="0" bIns="0">
            <a:spAutoFit/>
          </a:bodyPr>
          <a:lstStyle/>
          <a:p>
            <a:pPr marL="12700" algn="l">
              <a:spcBef>
                <a:spcPts val="100"/>
              </a:spcBef>
            </a:pPr>
            <a:r>
              <a:rPr lang="en-GB" altLang="en-US" sz="3200" dirty="0">
                <a:solidFill>
                  <a:schemeClr val="bg1"/>
                </a:solidFill>
              </a:rPr>
              <a:t>Simultaneous Equations Graphically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66749-685F-418C-A914-E2E134AAB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59B8D3-53C7-4710-9A79-372C198E4D6D}"/>
              </a:ext>
            </a:extLst>
          </p:cNvPr>
          <p:cNvSpPr txBox="1"/>
          <p:nvPr/>
        </p:nvSpPr>
        <p:spPr>
          <a:xfrm>
            <a:off x="179512" y="1052736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Comic Sans MS" pitchFamily="66" charset="0"/>
              </a:rPr>
              <a:t>Answers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FF7880-2283-4286-959B-38485C335444}"/>
              </a:ext>
            </a:extLst>
          </p:cNvPr>
          <p:cNvSpPr txBox="1"/>
          <p:nvPr/>
        </p:nvSpPr>
        <p:spPr>
          <a:xfrm>
            <a:off x="6275820" y="1772816"/>
            <a:ext cx="28681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Centre point is (9.21, 5.37)</a:t>
            </a:r>
          </a:p>
          <a:p>
            <a:endParaRPr lang="en-GB" dirty="0"/>
          </a:p>
          <a:p>
            <a:r>
              <a:rPr lang="en-GB" dirty="0"/>
              <a:t>Point A is at (-1.46, 5.69)</a:t>
            </a:r>
          </a:p>
          <a:p>
            <a:r>
              <a:rPr lang="en-GB" dirty="0"/>
              <a:t>Point B is at (5.1, 1.94)</a:t>
            </a:r>
          </a:p>
          <a:p>
            <a:r>
              <a:rPr lang="en-GB" dirty="0"/>
              <a:t>Point C is at (2.14, 0.3)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8FCF0D-05B3-45D4-AA92-2A97386719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723405"/>
            <a:ext cx="5952292" cy="4653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42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ADD57B4F-884E-4595-ADAF-5346E38F0641}"/>
              </a:ext>
            </a:extLst>
          </p:cNvPr>
          <p:cNvSpPr/>
          <p:nvPr/>
        </p:nvSpPr>
        <p:spPr>
          <a:xfrm>
            <a:off x="0" y="831850"/>
            <a:ext cx="9144000" cy="6026150"/>
          </a:xfrm>
          <a:custGeom>
            <a:avLst/>
            <a:gdLst/>
            <a:ahLst/>
            <a:cxnLst/>
            <a:rect l="l" t="t" r="r" b="b"/>
            <a:pathLst>
              <a:path w="12192000" h="6012180">
                <a:moveTo>
                  <a:pt x="0" y="6012179"/>
                </a:moveTo>
                <a:lnTo>
                  <a:pt x="12192000" y="6012179"/>
                </a:lnTo>
                <a:lnTo>
                  <a:pt x="12192000" y="0"/>
                </a:lnTo>
                <a:lnTo>
                  <a:pt x="0" y="0"/>
                </a:lnTo>
                <a:lnTo>
                  <a:pt x="0" y="6012179"/>
                </a:lnTo>
                <a:close/>
              </a:path>
            </a:pathLst>
          </a:custGeom>
          <a:solidFill>
            <a:srgbClr val="EBF8FF"/>
          </a:solidFill>
        </p:spPr>
        <p:txBody>
          <a:bodyPr lIns="0" tIns="0" rIns="0" bIns="0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B204B88D-FE7A-48D5-BEA0-CE64E1A5BD4E}"/>
              </a:ext>
            </a:extLst>
          </p:cNvPr>
          <p:cNvSpPr/>
          <p:nvPr/>
        </p:nvSpPr>
        <p:spPr>
          <a:xfrm>
            <a:off x="0" y="0"/>
            <a:ext cx="9144000" cy="846138"/>
          </a:xfrm>
          <a:custGeom>
            <a:avLst/>
            <a:gdLst/>
            <a:ahLst/>
            <a:cxnLst/>
            <a:rect l="l" t="t" r="r" b="b"/>
            <a:pathLst>
              <a:path w="12192000" h="845819">
                <a:moveTo>
                  <a:pt x="0" y="845820"/>
                </a:moveTo>
                <a:lnTo>
                  <a:pt x="12192000" y="845820"/>
                </a:lnTo>
                <a:lnTo>
                  <a:pt x="12192000" y="0"/>
                </a:lnTo>
                <a:lnTo>
                  <a:pt x="0" y="0"/>
                </a:lnTo>
                <a:lnTo>
                  <a:pt x="0" y="845820"/>
                </a:lnTo>
                <a:close/>
              </a:path>
            </a:pathLst>
          </a:custGeom>
          <a:solidFill>
            <a:srgbClr val="364F57"/>
          </a:solidFill>
        </p:spPr>
        <p:txBody>
          <a:bodyPr lIns="0" tIns="0" rIns="0" bIns="0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148" name="object 5">
            <a:extLst>
              <a:ext uri="{FF2B5EF4-FFF2-40B4-BE49-F238E27FC236}">
                <a16:creationId xmlns:a16="http://schemas.microsoft.com/office/drawing/2014/main" id="{78F3130E-93EC-4F87-9374-749E1CA8B5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674" y="195263"/>
            <a:ext cx="8825806" cy="504825"/>
          </a:xfrm>
        </p:spPr>
        <p:txBody>
          <a:bodyPr wrap="square" lIns="0" tIns="12700" rIns="0" bIns="0">
            <a:spAutoFit/>
          </a:bodyPr>
          <a:lstStyle/>
          <a:p>
            <a:pPr marL="12700" algn="l">
              <a:spcBef>
                <a:spcPts val="100"/>
              </a:spcBef>
            </a:pPr>
            <a:r>
              <a:rPr lang="en-GB" altLang="en-US" sz="3200" dirty="0">
                <a:solidFill>
                  <a:schemeClr val="bg1"/>
                </a:solidFill>
              </a:rPr>
              <a:t>Identify the gradient and y intercept in a function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66749-685F-418C-A914-E2E134AAB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D4746A13-85A7-41CB-AB7A-1C7F47008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872" y="2342062"/>
            <a:ext cx="1714017" cy="369332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latin typeface="Comic Sans MS" pitchFamily="66" charset="0"/>
              </a:rPr>
              <a:t>y</a:t>
            </a:r>
            <a:r>
              <a:rPr lang="en-US" dirty="0">
                <a:latin typeface="Comic Sans MS" pitchFamily="66" charset="0"/>
              </a:rPr>
              <a:t> = m</a:t>
            </a:r>
            <a:r>
              <a:rPr lang="en-US" i="1" dirty="0">
                <a:latin typeface="Comic Sans MS" pitchFamily="66" charset="0"/>
              </a:rPr>
              <a:t>x</a:t>
            </a:r>
            <a:r>
              <a:rPr lang="en-US" dirty="0">
                <a:latin typeface="Comic Sans MS" pitchFamily="66" charset="0"/>
              </a:rPr>
              <a:t> + c</a:t>
            </a:r>
            <a:endParaRPr lang="en-GB" dirty="0">
              <a:latin typeface="Comic Sans MS" pitchFamily="66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A75F6C8-9474-4B32-91E1-ADE4411876B6}"/>
              </a:ext>
            </a:extLst>
          </p:cNvPr>
          <p:cNvCxnSpPr>
            <a:stCxn id="12" idx="0"/>
          </p:cNvCxnSpPr>
          <p:nvPr/>
        </p:nvCxnSpPr>
        <p:spPr bwMode="auto">
          <a:xfrm flipV="1">
            <a:off x="2868393" y="2798450"/>
            <a:ext cx="1271559" cy="87511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7A2B466-CE0D-40DE-AA4A-E7446CDB3BCD}"/>
              </a:ext>
            </a:extLst>
          </p:cNvPr>
          <p:cNvCxnSpPr>
            <a:stCxn id="13" idx="0"/>
          </p:cNvCxnSpPr>
          <p:nvPr/>
        </p:nvCxnSpPr>
        <p:spPr bwMode="auto">
          <a:xfrm flipH="1" flipV="1">
            <a:off x="4788024" y="2787432"/>
            <a:ext cx="536860" cy="88613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4F97776E-D21F-43B6-B60D-1D59FC4B83D3}"/>
              </a:ext>
            </a:extLst>
          </p:cNvPr>
          <p:cNvSpPr/>
          <p:nvPr/>
        </p:nvSpPr>
        <p:spPr>
          <a:xfrm>
            <a:off x="1803373" y="3673564"/>
            <a:ext cx="21300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m is the gradient, or the slope of the graph 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850C70-4ECF-4DC9-9CA1-73CC1FF524D9}"/>
              </a:ext>
            </a:extLst>
          </p:cNvPr>
          <p:cNvSpPr/>
          <p:nvPr/>
        </p:nvSpPr>
        <p:spPr>
          <a:xfrm>
            <a:off x="4259864" y="3673564"/>
            <a:ext cx="21300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c is the y-intercept, or where the graph cuts the y-axis</a:t>
            </a: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EE9813F-E4C1-43C4-8A06-99CD2333B4B4}"/>
              </a:ext>
            </a:extLst>
          </p:cNvPr>
          <p:cNvSpPr txBox="1"/>
          <p:nvPr/>
        </p:nvSpPr>
        <p:spPr>
          <a:xfrm>
            <a:off x="2411760" y="134727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Remember:</a:t>
            </a:r>
          </a:p>
        </p:txBody>
      </p:sp>
    </p:spTree>
    <p:extLst>
      <p:ext uri="{BB962C8B-B14F-4D97-AF65-F5344CB8AC3E}">
        <p14:creationId xmlns:p14="http://schemas.microsoft.com/office/powerpoint/2010/main" val="296231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ADD57B4F-884E-4595-ADAF-5346E38F0641}"/>
              </a:ext>
            </a:extLst>
          </p:cNvPr>
          <p:cNvSpPr/>
          <p:nvPr/>
        </p:nvSpPr>
        <p:spPr>
          <a:xfrm>
            <a:off x="0" y="831850"/>
            <a:ext cx="9144000" cy="6026150"/>
          </a:xfrm>
          <a:custGeom>
            <a:avLst/>
            <a:gdLst/>
            <a:ahLst/>
            <a:cxnLst/>
            <a:rect l="l" t="t" r="r" b="b"/>
            <a:pathLst>
              <a:path w="12192000" h="6012180">
                <a:moveTo>
                  <a:pt x="0" y="6012179"/>
                </a:moveTo>
                <a:lnTo>
                  <a:pt x="12192000" y="6012179"/>
                </a:lnTo>
                <a:lnTo>
                  <a:pt x="12192000" y="0"/>
                </a:lnTo>
                <a:lnTo>
                  <a:pt x="0" y="0"/>
                </a:lnTo>
                <a:lnTo>
                  <a:pt x="0" y="6012179"/>
                </a:lnTo>
                <a:close/>
              </a:path>
            </a:pathLst>
          </a:custGeom>
          <a:solidFill>
            <a:srgbClr val="EBF8FF"/>
          </a:solidFill>
        </p:spPr>
        <p:txBody>
          <a:bodyPr lIns="0" tIns="0" rIns="0" bIns="0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B204B88D-FE7A-48D5-BEA0-CE64E1A5BD4E}"/>
              </a:ext>
            </a:extLst>
          </p:cNvPr>
          <p:cNvSpPr/>
          <p:nvPr/>
        </p:nvSpPr>
        <p:spPr>
          <a:xfrm>
            <a:off x="0" y="0"/>
            <a:ext cx="9144000" cy="846138"/>
          </a:xfrm>
          <a:custGeom>
            <a:avLst/>
            <a:gdLst/>
            <a:ahLst/>
            <a:cxnLst/>
            <a:rect l="l" t="t" r="r" b="b"/>
            <a:pathLst>
              <a:path w="12192000" h="845819">
                <a:moveTo>
                  <a:pt x="0" y="845820"/>
                </a:moveTo>
                <a:lnTo>
                  <a:pt x="12192000" y="845820"/>
                </a:lnTo>
                <a:lnTo>
                  <a:pt x="12192000" y="0"/>
                </a:lnTo>
                <a:lnTo>
                  <a:pt x="0" y="0"/>
                </a:lnTo>
                <a:lnTo>
                  <a:pt x="0" y="845820"/>
                </a:lnTo>
                <a:close/>
              </a:path>
            </a:pathLst>
          </a:custGeom>
          <a:solidFill>
            <a:srgbClr val="364F57"/>
          </a:solidFill>
        </p:spPr>
        <p:txBody>
          <a:bodyPr lIns="0" tIns="0" rIns="0" bIns="0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148" name="object 5">
            <a:extLst>
              <a:ext uri="{FF2B5EF4-FFF2-40B4-BE49-F238E27FC236}">
                <a16:creationId xmlns:a16="http://schemas.microsoft.com/office/drawing/2014/main" id="{78F3130E-93EC-4F87-9374-749E1CA8B5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674" y="195263"/>
            <a:ext cx="6022975" cy="504825"/>
          </a:xfrm>
        </p:spPr>
        <p:txBody>
          <a:bodyPr wrap="square" lIns="0" tIns="12700" rIns="0" bIns="0">
            <a:spAutoFit/>
          </a:bodyPr>
          <a:lstStyle/>
          <a:p>
            <a:pPr marL="12700" algn="l">
              <a:spcBef>
                <a:spcPts val="100"/>
              </a:spcBef>
            </a:pPr>
            <a:r>
              <a:rPr lang="en-GB" altLang="en-US" sz="3200" dirty="0">
                <a:solidFill>
                  <a:schemeClr val="bg1"/>
                </a:solidFill>
              </a:rPr>
              <a:t>Simultaneous Equations Graphically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66749-685F-418C-A914-E2E134AAB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DC4F6E-E1A3-4DA9-A434-81F9038CB984}"/>
              </a:ext>
            </a:extLst>
          </p:cNvPr>
          <p:cNvSpPr txBox="1"/>
          <p:nvPr/>
        </p:nvSpPr>
        <p:spPr>
          <a:xfrm>
            <a:off x="1331640" y="135482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Solve the simultaneous equations y = 2x + 1 and y = 3 graphically: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98DF076-786F-4373-BACC-1B48F618CB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42" b="37477"/>
          <a:stretch/>
        </p:blipFill>
        <p:spPr bwMode="auto">
          <a:xfrm>
            <a:off x="4212500" y="1865976"/>
            <a:ext cx="3967011" cy="3898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Box 7">
            <a:extLst>
              <a:ext uri="{FF2B5EF4-FFF2-40B4-BE49-F238E27FC236}">
                <a16:creationId xmlns:a16="http://schemas.microsoft.com/office/drawing/2014/main" id="{8318DDEB-B8EF-4925-8A18-5992B929E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39" y="2170705"/>
            <a:ext cx="220741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Start by sketching y = 2x + 1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1CA0FE0-DF5C-488A-8A96-A8C94961C493}"/>
              </a:ext>
            </a:extLst>
          </p:cNvPr>
          <p:cNvSpPr/>
          <p:nvPr/>
        </p:nvSpPr>
        <p:spPr bwMode="auto">
          <a:xfrm>
            <a:off x="4910599" y="4806135"/>
            <a:ext cx="151916" cy="15191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2" name="Text Box 7">
            <a:extLst>
              <a:ext uri="{FF2B5EF4-FFF2-40B4-BE49-F238E27FC236}">
                <a16:creationId xmlns:a16="http://schemas.microsoft.com/office/drawing/2014/main" id="{2E76A5D5-EB81-4E58-BC3A-67CD37415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2906256"/>
            <a:ext cx="20323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Start at 1 on the y-axis.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3" name="Text Box 7">
            <a:extLst>
              <a:ext uri="{FF2B5EF4-FFF2-40B4-BE49-F238E27FC236}">
                <a16:creationId xmlns:a16="http://schemas.microsoft.com/office/drawing/2014/main" id="{1240A4AB-0613-4203-8BA6-8E5B1540A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39" y="3632845"/>
            <a:ext cx="20323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For every 1 across, go up 2.</a:t>
            </a:r>
            <a:endParaRPr lang="en-GB" dirty="0">
              <a:latin typeface="Comic Sans MS" pitchFamily="66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3307F42-08B8-41AF-80D5-F22C898BC3FE}"/>
              </a:ext>
            </a:extLst>
          </p:cNvPr>
          <p:cNvCxnSpPr/>
          <p:nvPr/>
        </p:nvCxnSpPr>
        <p:spPr bwMode="auto">
          <a:xfrm flipV="1">
            <a:off x="5274589" y="4355134"/>
            <a:ext cx="0" cy="493451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BACD23E-AF13-45DE-92C4-69FFA8E2159F}"/>
              </a:ext>
            </a:extLst>
          </p:cNvPr>
          <p:cNvCxnSpPr/>
          <p:nvPr/>
        </p:nvCxnSpPr>
        <p:spPr bwMode="auto">
          <a:xfrm>
            <a:off x="5274589" y="4355134"/>
            <a:ext cx="288032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18EED39-E2E8-43FD-948C-8E60F7547F15}"/>
              </a:ext>
            </a:extLst>
          </p:cNvPr>
          <p:cNvCxnSpPr/>
          <p:nvPr/>
        </p:nvCxnSpPr>
        <p:spPr bwMode="auto">
          <a:xfrm>
            <a:off x="4986557" y="4857449"/>
            <a:ext cx="288032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6B9EA50-93F6-4411-90D7-CFC3BF46E8CD}"/>
              </a:ext>
            </a:extLst>
          </p:cNvPr>
          <p:cNvCxnSpPr/>
          <p:nvPr/>
        </p:nvCxnSpPr>
        <p:spPr bwMode="auto">
          <a:xfrm flipV="1">
            <a:off x="5562621" y="3779070"/>
            <a:ext cx="0" cy="576064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40AFBA0-2B63-406B-95F4-B8ADC63D84CB}"/>
              </a:ext>
            </a:extLst>
          </p:cNvPr>
          <p:cNvCxnSpPr/>
          <p:nvPr/>
        </p:nvCxnSpPr>
        <p:spPr bwMode="auto">
          <a:xfrm>
            <a:off x="5562621" y="3779070"/>
            <a:ext cx="216024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2FD4F24-85BB-4A33-9925-E0BA39103CE6}"/>
              </a:ext>
            </a:extLst>
          </p:cNvPr>
          <p:cNvCxnSpPr/>
          <p:nvPr/>
        </p:nvCxnSpPr>
        <p:spPr bwMode="auto">
          <a:xfrm flipV="1">
            <a:off x="5778645" y="3275014"/>
            <a:ext cx="0" cy="504056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04CB181B-BC65-4108-869E-FB055DE351D0}"/>
              </a:ext>
            </a:extLst>
          </p:cNvPr>
          <p:cNvSpPr/>
          <p:nvPr/>
        </p:nvSpPr>
        <p:spPr bwMode="auto">
          <a:xfrm>
            <a:off x="5198631" y="4279176"/>
            <a:ext cx="151916" cy="15191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3A02859-075B-4452-8EBC-DECFDF5F2B29}"/>
              </a:ext>
            </a:extLst>
          </p:cNvPr>
          <p:cNvSpPr/>
          <p:nvPr/>
        </p:nvSpPr>
        <p:spPr bwMode="auto">
          <a:xfrm>
            <a:off x="5429748" y="3704952"/>
            <a:ext cx="151916" cy="15191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D6BDE4E-AB17-462F-9462-CE846E471AF1}"/>
              </a:ext>
            </a:extLst>
          </p:cNvPr>
          <p:cNvSpPr/>
          <p:nvPr/>
        </p:nvSpPr>
        <p:spPr bwMode="auto">
          <a:xfrm>
            <a:off x="5706637" y="3153464"/>
            <a:ext cx="151916" cy="15191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23" name="Text Box 7">
            <a:extLst>
              <a:ext uri="{FF2B5EF4-FFF2-40B4-BE49-F238E27FC236}">
                <a16:creationId xmlns:a16="http://schemas.microsoft.com/office/drawing/2014/main" id="{EB8D580F-D367-4EAF-B2E8-F63D8DB3F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39" y="4311720"/>
            <a:ext cx="20323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Join with a straight line.</a:t>
            </a:r>
            <a:endParaRPr lang="en-GB" dirty="0">
              <a:latin typeface="Comic Sans MS" pitchFamily="66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4D97F0F-E03F-4A0D-A15C-F9DE3D1BF80B}"/>
              </a:ext>
            </a:extLst>
          </p:cNvPr>
          <p:cNvCxnSpPr/>
          <p:nvPr/>
        </p:nvCxnSpPr>
        <p:spPr bwMode="auto">
          <a:xfrm flipH="1">
            <a:off x="4626517" y="2770958"/>
            <a:ext cx="1369047" cy="2839775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2923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/>
      <p:bldP spid="13" grpId="0"/>
      <p:bldP spid="20" grpId="0" animBg="1"/>
      <p:bldP spid="21" grpId="0" animBg="1"/>
      <p:bldP spid="22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ADD57B4F-884E-4595-ADAF-5346E38F0641}"/>
              </a:ext>
            </a:extLst>
          </p:cNvPr>
          <p:cNvSpPr/>
          <p:nvPr/>
        </p:nvSpPr>
        <p:spPr>
          <a:xfrm>
            <a:off x="0" y="831850"/>
            <a:ext cx="9144000" cy="6026150"/>
          </a:xfrm>
          <a:custGeom>
            <a:avLst/>
            <a:gdLst/>
            <a:ahLst/>
            <a:cxnLst/>
            <a:rect l="l" t="t" r="r" b="b"/>
            <a:pathLst>
              <a:path w="12192000" h="6012180">
                <a:moveTo>
                  <a:pt x="0" y="6012179"/>
                </a:moveTo>
                <a:lnTo>
                  <a:pt x="12192000" y="6012179"/>
                </a:lnTo>
                <a:lnTo>
                  <a:pt x="12192000" y="0"/>
                </a:lnTo>
                <a:lnTo>
                  <a:pt x="0" y="0"/>
                </a:lnTo>
                <a:lnTo>
                  <a:pt x="0" y="6012179"/>
                </a:lnTo>
                <a:close/>
              </a:path>
            </a:pathLst>
          </a:custGeom>
          <a:solidFill>
            <a:srgbClr val="EBF8FF"/>
          </a:solidFill>
        </p:spPr>
        <p:txBody>
          <a:bodyPr lIns="0" tIns="0" rIns="0" bIns="0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B204B88D-FE7A-48D5-BEA0-CE64E1A5BD4E}"/>
              </a:ext>
            </a:extLst>
          </p:cNvPr>
          <p:cNvSpPr/>
          <p:nvPr/>
        </p:nvSpPr>
        <p:spPr>
          <a:xfrm>
            <a:off x="0" y="0"/>
            <a:ext cx="9144000" cy="846138"/>
          </a:xfrm>
          <a:custGeom>
            <a:avLst/>
            <a:gdLst/>
            <a:ahLst/>
            <a:cxnLst/>
            <a:rect l="l" t="t" r="r" b="b"/>
            <a:pathLst>
              <a:path w="12192000" h="845819">
                <a:moveTo>
                  <a:pt x="0" y="845820"/>
                </a:moveTo>
                <a:lnTo>
                  <a:pt x="12192000" y="845820"/>
                </a:lnTo>
                <a:lnTo>
                  <a:pt x="12192000" y="0"/>
                </a:lnTo>
                <a:lnTo>
                  <a:pt x="0" y="0"/>
                </a:lnTo>
                <a:lnTo>
                  <a:pt x="0" y="845820"/>
                </a:lnTo>
                <a:close/>
              </a:path>
            </a:pathLst>
          </a:custGeom>
          <a:solidFill>
            <a:srgbClr val="364F57"/>
          </a:solidFill>
        </p:spPr>
        <p:txBody>
          <a:bodyPr lIns="0" tIns="0" rIns="0" bIns="0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148" name="object 5">
            <a:extLst>
              <a:ext uri="{FF2B5EF4-FFF2-40B4-BE49-F238E27FC236}">
                <a16:creationId xmlns:a16="http://schemas.microsoft.com/office/drawing/2014/main" id="{78F3130E-93EC-4F87-9374-749E1CA8B5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674" y="195263"/>
            <a:ext cx="6022975" cy="504825"/>
          </a:xfrm>
        </p:spPr>
        <p:txBody>
          <a:bodyPr wrap="square" lIns="0" tIns="12700" rIns="0" bIns="0">
            <a:spAutoFit/>
          </a:bodyPr>
          <a:lstStyle/>
          <a:p>
            <a:pPr marL="12700" algn="l">
              <a:spcBef>
                <a:spcPts val="100"/>
              </a:spcBef>
            </a:pPr>
            <a:r>
              <a:rPr lang="en-GB" altLang="en-US" sz="3200" dirty="0">
                <a:solidFill>
                  <a:schemeClr val="bg1"/>
                </a:solidFill>
              </a:rPr>
              <a:t>Simultaneous Equations Graphically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66749-685F-418C-A914-E2E134AAB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160B62-E448-43F1-BBE8-A1AD9526572A}"/>
              </a:ext>
            </a:extLst>
          </p:cNvPr>
          <p:cNvSpPr txBox="1"/>
          <p:nvPr/>
        </p:nvSpPr>
        <p:spPr>
          <a:xfrm>
            <a:off x="971600" y="120877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Solve the simultaneous equations y = 2x + 1 and y = 3 graphically: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DE5BB5-31F6-424E-910E-60484A5A35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42" b="37477"/>
          <a:stretch/>
        </p:blipFill>
        <p:spPr bwMode="auto">
          <a:xfrm>
            <a:off x="3852460" y="1719926"/>
            <a:ext cx="3967011" cy="3898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Box 7">
            <a:extLst>
              <a:ext uri="{FF2B5EF4-FFF2-40B4-BE49-F238E27FC236}">
                <a16:creationId xmlns:a16="http://schemas.microsoft.com/office/drawing/2014/main" id="{2D69D1FC-ADB8-409D-8E1B-CA16E97F3E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99" y="2024655"/>
            <a:ext cx="22074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Now sketch y = 3.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346CC215-8FEC-4637-AFCE-DF9C5BF06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2498949"/>
            <a:ext cx="20323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This means that for every value of x, y = 3.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2" name="Text Box 7">
            <a:extLst>
              <a:ext uri="{FF2B5EF4-FFF2-40B4-BE49-F238E27FC236}">
                <a16:creationId xmlns:a16="http://schemas.microsoft.com/office/drawing/2014/main" id="{C106FA8F-C889-4238-9E28-A9121F48C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99" y="3486795"/>
            <a:ext cx="203233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Find 3 on the y axis and draw a horizontal line through it.</a:t>
            </a:r>
            <a:endParaRPr lang="en-GB" dirty="0">
              <a:latin typeface="Comic Sans MS" pitchFamily="66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FBB3099-77EA-4936-8597-06533BCF4A2E}"/>
              </a:ext>
            </a:extLst>
          </p:cNvPr>
          <p:cNvCxnSpPr/>
          <p:nvPr/>
        </p:nvCxnSpPr>
        <p:spPr bwMode="auto">
          <a:xfrm flipH="1">
            <a:off x="4266477" y="2624908"/>
            <a:ext cx="1369047" cy="2839775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C266C13-3215-48B2-B5E5-42FBDCBA9799}"/>
              </a:ext>
            </a:extLst>
          </p:cNvPr>
          <p:cNvCxnSpPr/>
          <p:nvPr/>
        </p:nvCxnSpPr>
        <p:spPr bwMode="auto">
          <a:xfrm flipH="1">
            <a:off x="3852460" y="4195311"/>
            <a:ext cx="3402761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1C9715D9-E101-4DBB-8CBD-AFAE2D8CA08E}"/>
              </a:ext>
            </a:extLst>
          </p:cNvPr>
          <p:cNvSpPr/>
          <p:nvPr/>
        </p:nvSpPr>
        <p:spPr bwMode="auto">
          <a:xfrm>
            <a:off x="4550559" y="4119353"/>
            <a:ext cx="151916" cy="15191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6272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ADD57B4F-884E-4595-ADAF-5346E38F0641}"/>
              </a:ext>
            </a:extLst>
          </p:cNvPr>
          <p:cNvSpPr/>
          <p:nvPr/>
        </p:nvSpPr>
        <p:spPr>
          <a:xfrm>
            <a:off x="0" y="831850"/>
            <a:ext cx="9144000" cy="6026150"/>
          </a:xfrm>
          <a:custGeom>
            <a:avLst/>
            <a:gdLst/>
            <a:ahLst/>
            <a:cxnLst/>
            <a:rect l="l" t="t" r="r" b="b"/>
            <a:pathLst>
              <a:path w="12192000" h="6012180">
                <a:moveTo>
                  <a:pt x="0" y="6012179"/>
                </a:moveTo>
                <a:lnTo>
                  <a:pt x="12192000" y="6012179"/>
                </a:lnTo>
                <a:lnTo>
                  <a:pt x="12192000" y="0"/>
                </a:lnTo>
                <a:lnTo>
                  <a:pt x="0" y="0"/>
                </a:lnTo>
                <a:lnTo>
                  <a:pt x="0" y="6012179"/>
                </a:lnTo>
                <a:close/>
              </a:path>
            </a:pathLst>
          </a:custGeom>
          <a:solidFill>
            <a:srgbClr val="EBF8FF"/>
          </a:solidFill>
        </p:spPr>
        <p:txBody>
          <a:bodyPr lIns="0" tIns="0" rIns="0" bIns="0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B204B88D-FE7A-48D5-BEA0-CE64E1A5BD4E}"/>
              </a:ext>
            </a:extLst>
          </p:cNvPr>
          <p:cNvSpPr/>
          <p:nvPr/>
        </p:nvSpPr>
        <p:spPr>
          <a:xfrm>
            <a:off x="0" y="0"/>
            <a:ext cx="9144000" cy="846138"/>
          </a:xfrm>
          <a:custGeom>
            <a:avLst/>
            <a:gdLst/>
            <a:ahLst/>
            <a:cxnLst/>
            <a:rect l="l" t="t" r="r" b="b"/>
            <a:pathLst>
              <a:path w="12192000" h="845819">
                <a:moveTo>
                  <a:pt x="0" y="845820"/>
                </a:moveTo>
                <a:lnTo>
                  <a:pt x="12192000" y="845820"/>
                </a:lnTo>
                <a:lnTo>
                  <a:pt x="12192000" y="0"/>
                </a:lnTo>
                <a:lnTo>
                  <a:pt x="0" y="0"/>
                </a:lnTo>
                <a:lnTo>
                  <a:pt x="0" y="845820"/>
                </a:lnTo>
                <a:close/>
              </a:path>
            </a:pathLst>
          </a:custGeom>
          <a:solidFill>
            <a:srgbClr val="364F57"/>
          </a:solidFill>
        </p:spPr>
        <p:txBody>
          <a:bodyPr lIns="0" tIns="0" rIns="0" bIns="0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148" name="object 5">
            <a:extLst>
              <a:ext uri="{FF2B5EF4-FFF2-40B4-BE49-F238E27FC236}">
                <a16:creationId xmlns:a16="http://schemas.microsoft.com/office/drawing/2014/main" id="{78F3130E-93EC-4F87-9374-749E1CA8B5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674" y="195263"/>
            <a:ext cx="6022975" cy="504825"/>
          </a:xfrm>
        </p:spPr>
        <p:txBody>
          <a:bodyPr wrap="square" lIns="0" tIns="12700" rIns="0" bIns="0">
            <a:spAutoFit/>
          </a:bodyPr>
          <a:lstStyle/>
          <a:p>
            <a:pPr marL="12700" algn="l">
              <a:spcBef>
                <a:spcPts val="100"/>
              </a:spcBef>
            </a:pPr>
            <a:r>
              <a:rPr lang="en-GB" altLang="en-US" sz="3200" dirty="0">
                <a:solidFill>
                  <a:schemeClr val="bg1"/>
                </a:solidFill>
              </a:rPr>
              <a:t>Simultaneous Equations Graphically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66749-685F-418C-A914-E2E134AAB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5E9C28-EFC6-427D-B865-6F94E56E82C0}"/>
              </a:ext>
            </a:extLst>
          </p:cNvPr>
          <p:cNvSpPr txBox="1"/>
          <p:nvPr/>
        </p:nvSpPr>
        <p:spPr>
          <a:xfrm>
            <a:off x="827584" y="135482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Solve the simultaneous equations y = 2x + 1 and y = 3 graphically: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CB72B51-AE72-4027-8CD9-2518B4D6F6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42" b="37477"/>
          <a:stretch/>
        </p:blipFill>
        <p:spPr bwMode="auto">
          <a:xfrm>
            <a:off x="3708444" y="1865976"/>
            <a:ext cx="3967011" cy="3898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Box 7">
            <a:extLst>
              <a:ext uri="{FF2B5EF4-FFF2-40B4-BE49-F238E27FC236}">
                <a16:creationId xmlns:a16="http://schemas.microsoft.com/office/drawing/2014/main" id="{CEDD5BDF-84FF-4F2A-96AB-A77E71E21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3" y="2170705"/>
            <a:ext cx="220741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The solution is the coordinate where the graphs cross.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00757CDA-4467-4B94-9E01-BCC67E6B4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3103844"/>
            <a:ext cx="2032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(1, 3)</a:t>
            </a:r>
            <a:endParaRPr lang="en-GB" dirty="0">
              <a:latin typeface="Comic Sans MS" pitchFamily="66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0C46CAD-B64D-4BA2-B29F-F85883EB23E9}"/>
              </a:ext>
            </a:extLst>
          </p:cNvPr>
          <p:cNvCxnSpPr/>
          <p:nvPr/>
        </p:nvCxnSpPr>
        <p:spPr bwMode="auto">
          <a:xfrm flipH="1">
            <a:off x="4122461" y="2770958"/>
            <a:ext cx="1369047" cy="2839775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4123118-2708-406F-9EEB-F1CA324E87C9}"/>
              </a:ext>
            </a:extLst>
          </p:cNvPr>
          <p:cNvCxnSpPr/>
          <p:nvPr/>
        </p:nvCxnSpPr>
        <p:spPr bwMode="auto">
          <a:xfrm flipH="1">
            <a:off x="3708444" y="4341361"/>
            <a:ext cx="3402761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F768D51-B2A6-48DA-96AF-749B52565725}"/>
              </a:ext>
            </a:extLst>
          </p:cNvPr>
          <p:cNvCxnSpPr/>
          <p:nvPr/>
        </p:nvCxnSpPr>
        <p:spPr>
          <a:xfrm>
            <a:off x="3035002" y="2888406"/>
            <a:ext cx="1609006" cy="1302439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7">
            <a:extLst>
              <a:ext uri="{FF2B5EF4-FFF2-40B4-BE49-F238E27FC236}">
                <a16:creationId xmlns:a16="http://schemas.microsoft.com/office/drawing/2014/main" id="{E54867AC-967A-411B-8C40-3B7E9AEB6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2" y="3513172"/>
            <a:ext cx="22074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So x = 1 and y = 3.</a:t>
            </a:r>
            <a:endParaRPr lang="en-GB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54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ADD57B4F-884E-4595-ADAF-5346E38F0641}"/>
              </a:ext>
            </a:extLst>
          </p:cNvPr>
          <p:cNvSpPr/>
          <p:nvPr/>
        </p:nvSpPr>
        <p:spPr>
          <a:xfrm>
            <a:off x="0" y="831850"/>
            <a:ext cx="9144000" cy="6026150"/>
          </a:xfrm>
          <a:custGeom>
            <a:avLst/>
            <a:gdLst/>
            <a:ahLst/>
            <a:cxnLst/>
            <a:rect l="l" t="t" r="r" b="b"/>
            <a:pathLst>
              <a:path w="12192000" h="6012180">
                <a:moveTo>
                  <a:pt x="0" y="6012179"/>
                </a:moveTo>
                <a:lnTo>
                  <a:pt x="12192000" y="6012179"/>
                </a:lnTo>
                <a:lnTo>
                  <a:pt x="12192000" y="0"/>
                </a:lnTo>
                <a:lnTo>
                  <a:pt x="0" y="0"/>
                </a:lnTo>
                <a:lnTo>
                  <a:pt x="0" y="6012179"/>
                </a:lnTo>
                <a:close/>
              </a:path>
            </a:pathLst>
          </a:custGeom>
          <a:solidFill>
            <a:srgbClr val="EBF8FF"/>
          </a:solidFill>
        </p:spPr>
        <p:txBody>
          <a:bodyPr lIns="0" tIns="0" rIns="0" bIns="0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B204B88D-FE7A-48D5-BEA0-CE64E1A5BD4E}"/>
              </a:ext>
            </a:extLst>
          </p:cNvPr>
          <p:cNvSpPr/>
          <p:nvPr/>
        </p:nvSpPr>
        <p:spPr>
          <a:xfrm>
            <a:off x="0" y="0"/>
            <a:ext cx="9144000" cy="846138"/>
          </a:xfrm>
          <a:custGeom>
            <a:avLst/>
            <a:gdLst/>
            <a:ahLst/>
            <a:cxnLst/>
            <a:rect l="l" t="t" r="r" b="b"/>
            <a:pathLst>
              <a:path w="12192000" h="845819">
                <a:moveTo>
                  <a:pt x="0" y="845820"/>
                </a:moveTo>
                <a:lnTo>
                  <a:pt x="12192000" y="845820"/>
                </a:lnTo>
                <a:lnTo>
                  <a:pt x="12192000" y="0"/>
                </a:lnTo>
                <a:lnTo>
                  <a:pt x="0" y="0"/>
                </a:lnTo>
                <a:lnTo>
                  <a:pt x="0" y="845820"/>
                </a:lnTo>
                <a:close/>
              </a:path>
            </a:pathLst>
          </a:custGeom>
          <a:solidFill>
            <a:srgbClr val="364F57"/>
          </a:solidFill>
        </p:spPr>
        <p:txBody>
          <a:bodyPr lIns="0" tIns="0" rIns="0" bIns="0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148" name="object 5">
            <a:extLst>
              <a:ext uri="{FF2B5EF4-FFF2-40B4-BE49-F238E27FC236}">
                <a16:creationId xmlns:a16="http://schemas.microsoft.com/office/drawing/2014/main" id="{78F3130E-93EC-4F87-9374-749E1CA8B5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674" y="195263"/>
            <a:ext cx="6022975" cy="504825"/>
          </a:xfrm>
        </p:spPr>
        <p:txBody>
          <a:bodyPr wrap="square" lIns="0" tIns="12700" rIns="0" bIns="0">
            <a:spAutoFit/>
          </a:bodyPr>
          <a:lstStyle/>
          <a:p>
            <a:pPr marL="12700" algn="l">
              <a:spcBef>
                <a:spcPts val="100"/>
              </a:spcBef>
            </a:pPr>
            <a:r>
              <a:rPr lang="en-GB" altLang="en-US" sz="3200" dirty="0">
                <a:solidFill>
                  <a:schemeClr val="bg1"/>
                </a:solidFill>
              </a:rPr>
              <a:t>Simultaneous Equations Graphically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66749-685F-418C-A914-E2E134AAB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B1C9F9-11FC-4F47-84E0-3A0652B9CC6A}"/>
              </a:ext>
            </a:extLst>
          </p:cNvPr>
          <p:cNvSpPr txBox="1"/>
          <p:nvPr/>
        </p:nvSpPr>
        <p:spPr>
          <a:xfrm>
            <a:off x="899592" y="135482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Solve the simultaneous equations y = 3x + 2 and y = 6 – x graphically: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52A1661-F091-48B0-9503-13BEB15D69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42" b="37477"/>
          <a:stretch/>
        </p:blipFill>
        <p:spPr bwMode="auto">
          <a:xfrm>
            <a:off x="3780452" y="1865976"/>
            <a:ext cx="3967011" cy="3898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Box 7">
            <a:extLst>
              <a:ext uri="{FF2B5EF4-FFF2-40B4-BE49-F238E27FC236}">
                <a16:creationId xmlns:a16="http://schemas.microsoft.com/office/drawing/2014/main" id="{90C1C0ED-3292-4CBA-9FFB-5C563F94B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1" y="2170705"/>
            <a:ext cx="220741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Start by sketching y = 3x + 2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E4FD6EB-5EC2-403E-BECE-83319650F2CB}"/>
              </a:ext>
            </a:extLst>
          </p:cNvPr>
          <p:cNvSpPr/>
          <p:nvPr/>
        </p:nvSpPr>
        <p:spPr bwMode="auto">
          <a:xfrm>
            <a:off x="4478551" y="4525901"/>
            <a:ext cx="151916" cy="15191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2" name="Text Box 7">
            <a:extLst>
              <a:ext uri="{FF2B5EF4-FFF2-40B4-BE49-F238E27FC236}">
                <a16:creationId xmlns:a16="http://schemas.microsoft.com/office/drawing/2014/main" id="{FF50C9D7-BA89-46A8-B8D2-EAAEA4EED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2906256"/>
            <a:ext cx="20323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Start at 2 on the y-axis.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3" name="Text Box 7">
            <a:extLst>
              <a:ext uri="{FF2B5EF4-FFF2-40B4-BE49-F238E27FC236}">
                <a16:creationId xmlns:a16="http://schemas.microsoft.com/office/drawing/2014/main" id="{CAB6583E-54A2-4728-AA22-31C652B07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1" y="3632845"/>
            <a:ext cx="20323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For every 1 across, go up 3.</a:t>
            </a:r>
            <a:endParaRPr lang="en-GB" dirty="0">
              <a:latin typeface="Comic Sans MS" pitchFamily="66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A405975-A0C8-4FA0-86C5-1D8BAEEB3950}"/>
              </a:ext>
            </a:extLst>
          </p:cNvPr>
          <p:cNvCxnSpPr>
            <a:endCxn id="18" idx="5"/>
          </p:cNvCxnSpPr>
          <p:nvPr/>
        </p:nvCxnSpPr>
        <p:spPr bwMode="auto">
          <a:xfrm flipV="1">
            <a:off x="4836982" y="3834620"/>
            <a:ext cx="25857" cy="76724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D8B2C5D-63A7-4D37-8619-92192339E3DD}"/>
              </a:ext>
            </a:extLst>
          </p:cNvPr>
          <p:cNvCxnSpPr/>
          <p:nvPr/>
        </p:nvCxnSpPr>
        <p:spPr bwMode="auto">
          <a:xfrm>
            <a:off x="4809129" y="3787514"/>
            <a:ext cx="288032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8A1DF88-30CC-45E9-ACE7-F294F855087C}"/>
              </a:ext>
            </a:extLst>
          </p:cNvPr>
          <p:cNvCxnSpPr/>
          <p:nvPr/>
        </p:nvCxnSpPr>
        <p:spPr bwMode="auto">
          <a:xfrm>
            <a:off x="4554509" y="4601859"/>
            <a:ext cx="288032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F32A1DB-8C1A-45E4-9FC0-02C8A464B00D}"/>
              </a:ext>
            </a:extLst>
          </p:cNvPr>
          <p:cNvCxnSpPr>
            <a:endCxn id="19" idx="4"/>
          </p:cNvCxnSpPr>
          <p:nvPr/>
        </p:nvCxnSpPr>
        <p:spPr bwMode="auto">
          <a:xfrm flipH="1" flipV="1">
            <a:off x="5080006" y="3040322"/>
            <a:ext cx="17155" cy="765163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4C1B0BCD-2DDF-462C-BBF4-E9120F0267EE}"/>
              </a:ext>
            </a:extLst>
          </p:cNvPr>
          <p:cNvSpPr/>
          <p:nvPr/>
        </p:nvSpPr>
        <p:spPr bwMode="auto">
          <a:xfrm>
            <a:off x="4733171" y="3704952"/>
            <a:ext cx="151916" cy="15191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3D5F66D-6444-4608-AB02-D41FA54B83AD}"/>
              </a:ext>
            </a:extLst>
          </p:cNvPr>
          <p:cNvSpPr/>
          <p:nvPr/>
        </p:nvSpPr>
        <p:spPr bwMode="auto">
          <a:xfrm>
            <a:off x="5004048" y="2888406"/>
            <a:ext cx="151916" cy="15191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20" name="Text Box 7">
            <a:extLst>
              <a:ext uri="{FF2B5EF4-FFF2-40B4-BE49-F238E27FC236}">
                <a16:creationId xmlns:a16="http://schemas.microsoft.com/office/drawing/2014/main" id="{C1577AD4-2BF8-4551-9AFB-A22A4689B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1" y="4311720"/>
            <a:ext cx="20323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Join with a straight line.</a:t>
            </a:r>
            <a:endParaRPr lang="en-GB" dirty="0">
              <a:latin typeface="Comic Sans MS" pitchFamily="66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97F9F7C-7DFD-47E2-BFB4-94FB7BD76A70}"/>
              </a:ext>
            </a:extLst>
          </p:cNvPr>
          <p:cNvCxnSpPr/>
          <p:nvPr/>
        </p:nvCxnSpPr>
        <p:spPr bwMode="auto">
          <a:xfrm flipH="1">
            <a:off x="4194470" y="2312342"/>
            <a:ext cx="1097610" cy="3298391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8652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/>
      <p:bldP spid="13" grpId="0"/>
      <p:bldP spid="18" grpId="0" animBg="1"/>
      <p:bldP spid="19" grpId="0" animBg="1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ADD57B4F-884E-4595-ADAF-5346E38F0641}"/>
              </a:ext>
            </a:extLst>
          </p:cNvPr>
          <p:cNvSpPr/>
          <p:nvPr/>
        </p:nvSpPr>
        <p:spPr>
          <a:xfrm>
            <a:off x="0" y="831850"/>
            <a:ext cx="9144000" cy="6026150"/>
          </a:xfrm>
          <a:custGeom>
            <a:avLst/>
            <a:gdLst/>
            <a:ahLst/>
            <a:cxnLst/>
            <a:rect l="l" t="t" r="r" b="b"/>
            <a:pathLst>
              <a:path w="12192000" h="6012180">
                <a:moveTo>
                  <a:pt x="0" y="6012179"/>
                </a:moveTo>
                <a:lnTo>
                  <a:pt x="12192000" y="6012179"/>
                </a:lnTo>
                <a:lnTo>
                  <a:pt x="12192000" y="0"/>
                </a:lnTo>
                <a:lnTo>
                  <a:pt x="0" y="0"/>
                </a:lnTo>
                <a:lnTo>
                  <a:pt x="0" y="6012179"/>
                </a:lnTo>
                <a:close/>
              </a:path>
            </a:pathLst>
          </a:custGeom>
          <a:solidFill>
            <a:srgbClr val="EBF8FF"/>
          </a:solidFill>
        </p:spPr>
        <p:txBody>
          <a:bodyPr lIns="0" tIns="0" rIns="0" bIns="0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B204B88D-FE7A-48D5-BEA0-CE64E1A5BD4E}"/>
              </a:ext>
            </a:extLst>
          </p:cNvPr>
          <p:cNvSpPr/>
          <p:nvPr/>
        </p:nvSpPr>
        <p:spPr>
          <a:xfrm>
            <a:off x="0" y="0"/>
            <a:ext cx="9144000" cy="846138"/>
          </a:xfrm>
          <a:custGeom>
            <a:avLst/>
            <a:gdLst/>
            <a:ahLst/>
            <a:cxnLst/>
            <a:rect l="l" t="t" r="r" b="b"/>
            <a:pathLst>
              <a:path w="12192000" h="845819">
                <a:moveTo>
                  <a:pt x="0" y="845820"/>
                </a:moveTo>
                <a:lnTo>
                  <a:pt x="12192000" y="845820"/>
                </a:lnTo>
                <a:lnTo>
                  <a:pt x="12192000" y="0"/>
                </a:lnTo>
                <a:lnTo>
                  <a:pt x="0" y="0"/>
                </a:lnTo>
                <a:lnTo>
                  <a:pt x="0" y="845820"/>
                </a:lnTo>
                <a:close/>
              </a:path>
            </a:pathLst>
          </a:custGeom>
          <a:solidFill>
            <a:srgbClr val="364F57"/>
          </a:solidFill>
        </p:spPr>
        <p:txBody>
          <a:bodyPr lIns="0" tIns="0" rIns="0" bIns="0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148" name="object 5">
            <a:extLst>
              <a:ext uri="{FF2B5EF4-FFF2-40B4-BE49-F238E27FC236}">
                <a16:creationId xmlns:a16="http://schemas.microsoft.com/office/drawing/2014/main" id="{78F3130E-93EC-4F87-9374-749E1CA8B5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674" y="195263"/>
            <a:ext cx="6022975" cy="504825"/>
          </a:xfrm>
        </p:spPr>
        <p:txBody>
          <a:bodyPr wrap="square" lIns="0" tIns="12700" rIns="0" bIns="0">
            <a:spAutoFit/>
          </a:bodyPr>
          <a:lstStyle/>
          <a:p>
            <a:pPr marL="12700" algn="l">
              <a:spcBef>
                <a:spcPts val="100"/>
              </a:spcBef>
            </a:pPr>
            <a:r>
              <a:rPr lang="en-GB" altLang="en-US" sz="3200" dirty="0">
                <a:solidFill>
                  <a:schemeClr val="bg1"/>
                </a:solidFill>
              </a:rPr>
              <a:t>Simultaneous Equations Graphically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66749-685F-418C-A914-E2E134AAB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1E1587-B7A5-41D0-8A16-CBAFE5161740}"/>
              </a:ext>
            </a:extLst>
          </p:cNvPr>
          <p:cNvSpPr txBox="1"/>
          <p:nvPr/>
        </p:nvSpPr>
        <p:spPr>
          <a:xfrm>
            <a:off x="1259632" y="1324184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Solve the simultaneous equations y = 3x + 2 and y = 6 – x graphically: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00D6DD0-AA48-42AC-ABE2-89BE44E988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42" b="37477"/>
          <a:stretch/>
        </p:blipFill>
        <p:spPr bwMode="auto">
          <a:xfrm>
            <a:off x="4140492" y="1835338"/>
            <a:ext cx="3967011" cy="3898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Box 7">
            <a:extLst>
              <a:ext uri="{FF2B5EF4-FFF2-40B4-BE49-F238E27FC236}">
                <a16:creationId xmlns:a16="http://schemas.microsoft.com/office/drawing/2014/main" id="{1756D752-D3E6-43D7-8E9D-1C56BC270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631" y="2140067"/>
            <a:ext cx="25202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Now sketch y = 6 – x.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C0595607-DD19-447F-B06C-768EA2104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631" y="2598153"/>
            <a:ext cx="20323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Start at 6 on the y-axis.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2" name="Text Box 7">
            <a:extLst>
              <a:ext uri="{FF2B5EF4-FFF2-40B4-BE49-F238E27FC236}">
                <a16:creationId xmlns:a16="http://schemas.microsoft.com/office/drawing/2014/main" id="{88C2BF6F-192A-4EA1-B7BD-87C6A0FFC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630" y="3307558"/>
            <a:ext cx="223224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For every 1 across, go down 1.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3" name="Text Box 7">
            <a:extLst>
              <a:ext uri="{FF2B5EF4-FFF2-40B4-BE49-F238E27FC236}">
                <a16:creationId xmlns:a16="http://schemas.microsoft.com/office/drawing/2014/main" id="{6681CCAA-330F-44B8-B50C-F9BC0CB4B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632" y="4081904"/>
            <a:ext cx="20323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Join with a straight line.</a:t>
            </a:r>
            <a:endParaRPr lang="en-GB" dirty="0">
              <a:latin typeface="Comic Sans MS" pitchFamily="66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0FC5DAC-2209-4EB8-99FB-05165E2B81B4}"/>
              </a:ext>
            </a:extLst>
          </p:cNvPr>
          <p:cNvCxnSpPr/>
          <p:nvPr/>
        </p:nvCxnSpPr>
        <p:spPr bwMode="auto">
          <a:xfrm flipH="1">
            <a:off x="4554510" y="2281704"/>
            <a:ext cx="1097610" cy="3298391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FD0A564A-F6D8-49A4-AF2D-B3ECA8A53D24}"/>
              </a:ext>
            </a:extLst>
          </p:cNvPr>
          <p:cNvSpPr/>
          <p:nvPr/>
        </p:nvSpPr>
        <p:spPr bwMode="auto">
          <a:xfrm>
            <a:off x="4860032" y="3391696"/>
            <a:ext cx="151916" cy="15191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32AFD88-00E1-4A03-9DBB-498D8A318D8D}"/>
              </a:ext>
            </a:extLst>
          </p:cNvPr>
          <p:cNvCxnSpPr/>
          <p:nvPr/>
        </p:nvCxnSpPr>
        <p:spPr bwMode="auto">
          <a:xfrm flipV="1">
            <a:off x="5204520" y="3467655"/>
            <a:ext cx="0" cy="316825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0D0BB00-0682-470A-A1A7-A8D6BF6C5D19}"/>
              </a:ext>
            </a:extLst>
          </p:cNvPr>
          <p:cNvCxnSpPr/>
          <p:nvPr/>
        </p:nvCxnSpPr>
        <p:spPr bwMode="auto">
          <a:xfrm>
            <a:off x="5192338" y="3753846"/>
            <a:ext cx="288032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8A8199C-6543-448B-AF12-13061FAC3766}"/>
              </a:ext>
            </a:extLst>
          </p:cNvPr>
          <p:cNvCxnSpPr/>
          <p:nvPr/>
        </p:nvCxnSpPr>
        <p:spPr bwMode="auto">
          <a:xfrm>
            <a:off x="4916488" y="3467654"/>
            <a:ext cx="288032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69FD7BB-EEAA-4DC0-88F7-F75CAA5664C7}"/>
              </a:ext>
            </a:extLst>
          </p:cNvPr>
          <p:cNvCxnSpPr/>
          <p:nvPr/>
        </p:nvCxnSpPr>
        <p:spPr bwMode="auto">
          <a:xfrm flipV="1">
            <a:off x="5480370" y="3753846"/>
            <a:ext cx="0" cy="28803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8907CE1-30F7-4829-8EB6-402B41FCD0BB}"/>
              </a:ext>
            </a:extLst>
          </p:cNvPr>
          <p:cNvCxnSpPr/>
          <p:nvPr/>
        </p:nvCxnSpPr>
        <p:spPr bwMode="auto">
          <a:xfrm>
            <a:off x="5544108" y="4010036"/>
            <a:ext cx="216024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857B003-AD6F-493B-A888-12F7940527FD}"/>
              </a:ext>
            </a:extLst>
          </p:cNvPr>
          <p:cNvCxnSpPr/>
          <p:nvPr/>
        </p:nvCxnSpPr>
        <p:spPr bwMode="auto">
          <a:xfrm flipV="1">
            <a:off x="5760132" y="4010036"/>
            <a:ext cx="0" cy="28789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F6C815CB-04C9-4C4F-A9CE-D20BD0D50B33}"/>
              </a:ext>
            </a:extLst>
          </p:cNvPr>
          <p:cNvSpPr/>
          <p:nvPr/>
        </p:nvSpPr>
        <p:spPr bwMode="auto">
          <a:xfrm>
            <a:off x="5128562" y="3677888"/>
            <a:ext cx="151916" cy="15191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76CB0EC-C464-4806-8627-8F242B68A9A0}"/>
              </a:ext>
            </a:extLst>
          </p:cNvPr>
          <p:cNvSpPr/>
          <p:nvPr/>
        </p:nvSpPr>
        <p:spPr bwMode="auto">
          <a:xfrm>
            <a:off x="5404412" y="3930899"/>
            <a:ext cx="151916" cy="15191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AB7CCD8-0F1D-442C-95DB-DC3CD023B777}"/>
              </a:ext>
            </a:extLst>
          </p:cNvPr>
          <p:cNvSpPr/>
          <p:nvPr/>
        </p:nvSpPr>
        <p:spPr bwMode="auto">
          <a:xfrm>
            <a:off x="5684174" y="4251629"/>
            <a:ext cx="151916" cy="15191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581C3D7-6890-49E9-A5FF-A980DE000012}"/>
              </a:ext>
            </a:extLst>
          </p:cNvPr>
          <p:cNvCxnSpPr/>
          <p:nvPr/>
        </p:nvCxnSpPr>
        <p:spPr bwMode="auto">
          <a:xfrm flipH="1" flipV="1">
            <a:off x="4371633" y="2921319"/>
            <a:ext cx="2648639" cy="265877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8233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5" grpId="0" animBg="1"/>
      <p:bldP spid="22" grpId="0" animBg="1"/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ADD57B4F-884E-4595-ADAF-5346E38F0641}"/>
              </a:ext>
            </a:extLst>
          </p:cNvPr>
          <p:cNvSpPr/>
          <p:nvPr/>
        </p:nvSpPr>
        <p:spPr>
          <a:xfrm>
            <a:off x="0" y="831850"/>
            <a:ext cx="9144000" cy="6026150"/>
          </a:xfrm>
          <a:custGeom>
            <a:avLst/>
            <a:gdLst/>
            <a:ahLst/>
            <a:cxnLst/>
            <a:rect l="l" t="t" r="r" b="b"/>
            <a:pathLst>
              <a:path w="12192000" h="6012180">
                <a:moveTo>
                  <a:pt x="0" y="6012179"/>
                </a:moveTo>
                <a:lnTo>
                  <a:pt x="12192000" y="6012179"/>
                </a:lnTo>
                <a:lnTo>
                  <a:pt x="12192000" y="0"/>
                </a:lnTo>
                <a:lnTo>
                  <a:pt x="0" y="0"/>
                </a:lnTo>
                <a:lnTo>
                  <a:pt x="0" y="6012179"/>
                </a:lnTo>
                <a:close/>
              </a:path>
            </a:pathLst>
          </a:custGeom>
          <a:solidFill>
            <a:srgbClr val="EBF8FF"/>
          </a:solidFill>
        </p:spPr>
        <p:txBody>
          <a:bodyPr lIns="0" tIns="0" rIns="0" bIns="0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B204B88D-FE7A-48D5-BEA0-CE64E1A5BD4E}"/>
              </a:ext>
            </a:extLst>
          </p:cNvPr>
          <p:cNvSpPr/>
          <p:nvPr/>
        </p:nvSpPr>
        <p:spPr>
          <a:xfrm>
            <a:off x="0" y="0"/>
            <a:ext cx="9144000" cy="846138"/>
          </a:xfrm>
          <a:custGeom>
            <a:avLst/>
            <a:gdLst/>
            <a:ahLst/>
            <a:cxnLst/>
            <a:rect l="l" t="t" r="r" b="b"/>
            <a:pathLst>
              <a:path w="12192000" h="845819">
                <a:moveTo>
                  <a:pt x="0" y="845820"/>
                </a:moveTo>
                <a:lnTo>
                  <a:pt x="12192000" y="845820"/>
                </a:lnTo>
                <a:lnTo>
                  <a:pt x="12192000" y="0"/>
                </a:lnTo>
                <a:lnTo>
                  <a:pt x="0" y="0"/>
                </a:lnTo>
                <a:lnTo>
                  <a:pt x="0" y="845820"/>
                </a:lnTo>
                <a:close/>
              </a:path>
            </a:pathLst>
          </a:custGeom>
          <a:solidFill>
            <a:srgbClr val="364F57"/>
          </a:solidFill>
        </p:spPr>
        <p:txBody>
          <a:bodyPr lIns="0" tIns="0" rIns="0" bIns="0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148" name="object 5">
            <a:extLst>
              <a:ext uri="{FF2B5EF4-FFF2-40B4-BE49-F238E27FC236}">
                <a16:creationId xmlns:a16="http://schemas.microsoft.com/office/drawing/2014/main" id="{78F3130E-93EC-4F87-9374-749E1CA8B5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674" y="195263"/>
            <a:ext cx="6022975" cy="504825"/>
          </a:xfrm>
        </p:spPr>
        <p:txBody>
          <a:bodyPr wrap="square" lIns="0" tIns="12700" rIns="0" bIns="0">
            <a:spAutoFit/>
          </a:bodyPr>
          <a:lstStyle/>
          <a:p>
            <a:pPr marL="12700" algn="l">
              <a:spcBef>
                <a:spcPts val="100"/>
              </a:spcBef>
            </a:pPr>
            <a:r>
              <a:rPr lang="en-GB" altLang="en-US" sz="3200" dirty="0">
                <a:solidFill>
                  <a:schemeClr val="bg1"/>
                </a:solidFill>
              </a:rPr>
              <a:t>Simultaneous Equations Graphically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66749-685F-418C-A914-E2E134AAB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CC227F-88AA-466B-8548-99E1B800540A}"/>
              </a:ext>
            </a:extLst>
          </p:cNvPr>
          <p:cNvSpPr txBox="1"/>
          <p:nvPr/>
        </p:nvSpPr>
        <p:spPr>
          <a:xfrm>
            <a:off x="971600" y="120877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Solve the simultaneous equations y = 3x + 2 and y = 6 – x graphically: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B737A04-32D6-424C-9558-871B72E58C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42" b="37477"/>
          <a:stretch/>
        </p:blipFill>
        <p:spPr bwMode="auto">
          <a:xfrm>
            <a:off x="3852460" y="1719926"/>
            <a:ext cx="3967011" cy="3898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57BD01D-C34E-44BF-9C65-52C36769D66F}"/>
              </a:ext>
            </a:extLst>
          </p:cNvPr>
          <p:cNvCxnSpPr/>
          <p:nvPr/>
        </p:nvCxnSpPr>
        <p:spPr bwMode="auto">
          <a:xfrm flipH="1">
            <a:off x="4266478" y="2166292"/>
            <a:ext cx="1097610" cy="3298391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369CA50-0029-4BF8-B43B-39F6E134AD68}"/>
              </a:ext>
            </a:extLst>
          </p:cNvPr>
          <p:cNvCxnSpPr/>
          <p:nvPr/>
        </p:nvCxnSpPr>
        <p:spPr bwMode="auto">
          <a:xfrm flipH="1" flipV="1">
            <a:off x="4083601" y="2805907"/>
            <a:ext cx="2648639" cy="265877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 Box 7">
            <a:extLst>
              <a:ext uri="{FF2B5EF4-FFF2-40B4-BE49-F238E27FC236}">
                <a16:creationId xmlns:a16="http://schemas.microsoft.com/office/drawing/2014/main" id="{729F5A7A-5F64-403C-B461-563947E240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99" y="2024655"/>
            <a:ext cx="220741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The solution is the coordinate where the graphs cross.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3" name="Text Box 7">
            <a:extLst>
              <a:ext uri="{FF2B5EF4-FFF2-40B4-BE49-F238E27FC236}">
                <a16:creationId xmlns:a16="http://schemas.microsoft.com/office/drawing/2014/main" id="{3066C945-29E6-4D37-A300-8C0AF7653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2957794"/>
            <a:ext cx="2032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(1, 5)</a:t>
            </a:r>
            <a:endParaRPr lang="en-GB" dirty="0">
              <a:latin typeface="Comic Sans MS" pitchFamily="66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1D49FAA-42BF-480C-AF32-77E6FDD3D05F}"/>
              </a:ext>
            </a:extLst>
          </p:cNvPr>
          <p:cNvCxnSpPr/>
          <p:nvPr/>
        </p:nvCxnSpPr>
        <p:spPr>
          <a:xfrm>
            <a:off x="3179018" y="2742356"/>
            <a:ext cx="1536998" cy="809432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7">
            <a:extLst>
              <a:ext uri="{FF2B5EF4-FFF2-40B4-BE49-F238E27FC236}">
                <a16:creationId xmlns:a16="http://schemas.microsoft.com/office/drawing/2014/main" id="{9D7B0B79-9428-4D7D-A9AF-607F2851A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98" y="3367122"/>
            <a:ext cx="22074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So x = 1 and y = 5.</a:t>
            </a:r>
            <a:endParaRPr lang="en-GB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02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ADD57B4F-884E-4595-ADAF-5346E38F0641}"/>
              </a:ext>
            </a:extLst>
          </p:cNvPr>
          <p:cNvSpPr/>
          <p:nvPr/>
        </p:nvSpPr>
        <p:spPr>
          <a:xfrm>
            <a:off x="0" y="831850"/>
            <a:ext cx="9144000" cy="6026150"/>
          </a:xfrm>
          <a:custGeom>
            <a:avLst/>
            <a:gdLst/>
            <a:ahLst/>
            <a:cxnLst/>
            <a:rect l="l" t="t" r="r" b="b"/>
            <a:pathLst>
              <a:path w="12192000" h="6012180">
                <a:moveTo>
                  <a:pt x="0" y="6012179"/>
                </a:moveTo>
                <a:lnTo>
                  <a:pt x="12192000" y="6012179"/>
                </a:lnTo>
                <a:lnTo>
                  <a:pt x="12192000" y="0"/>
                </a:lnTo>
                <a:lnTo>
                  <a:pt x="0" y="0"/>
                </a:lnTo>
                <a:lnTo>
                  <a:pt x="0" y="6012179"/>
                </a:lnTo>
                <a:close/>
              </a:path>
            </a:pathLst>
          </a:custGeom>
          <a:solidFill>
            <a:srgbClr val="EBF8FF"/>
          </a:solidFill>
        </p:spPr>
        <p:txBody>
          <a:bodyPr lIns="0" tIns="0" rIns="0" bIns="0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B204B88D-FE7A-48D5-BEA0-CE64E1A5BD4E}"/>
              </a:ext>
            </a:extLst>
          </p:cNvPr>
          <p:cNvSpPr/>
          <p:nvPr/>
        </p:nvSpPr>
        <p:spPr>
          <a:xfrm>
            <a:off x="0" y="0"/>
            <a:ext cx="9144000" cy="846138"/>
          </a:xfrm>
          <a:custGeom>
            <a:avLst/>
            <a:gdLst/>
            <a:ahLst/>
            <a:cxnLst/>
            <a:rect l="l" t="t" r="r" b="b"/>
            <a:pathLst>
              <a:path w="12192000" h="845819">
                <a:moveTo>
                  <a:pt x="0" y="845820"/>
                </a:moveTo>
                <a:lnTo>
                  <a:pt x="12192000" y="845820"/>
                </a:lnTo>
                <a:lnTo>
                  <a:pt x="12192000" y="0"/>
                </a:lnTo>
                <a:lnTo>
                  <a:pt x="0" y="0"/>
                </a:lnTo>
                <a:lnTo>
                  <a:pt x="0" y="845820"/>
                </a:lnTo>
                <a:close/>
              </a:path>
            </a:pathLst>
          </a:custGeom>
          <a:solidFill>
            <a:srgbClr val="364F57"/>
          </a:solidFill>
        </p:spPr>
        <p:txBody>
          <a:bodyPr lIns="0" tIns="0" rIns="0" bIns="0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148" name="object 5">
            <a:extLst>
              <a:ext uri="{FF2B5EF4-FFF2-40B4-BE49-F238E27FC236}">
                <a16:creationId xmlns:a16="http://schemas.microsoft.com/office/drawing/2014/main" id="{78F3130E-93EC-4F87-9374-749E1CA8B5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674" y="195263"/>
            <a:ext cx="6022975" cy="504825"/>
          </a:xfrm>
        </p:spPr>
        <p:txBody>
          <a:bodyPr wrap="square" lIns="0" tIns="12700" rIns="0" bIns="0">
            <a:spAutoFit/>
          </a:bodyPr>
          <a:lstStyle/>
          <a:p>
            <a:pPr marL="12700" algn="l">
              <a:spcBef>
                <a:spcPts val="100"/>
              </a:spcBef>
            </a:pPr>
            <a:r>
              <a:rPr lang="en-GB" altLang="en-US" sz="3200" dirty="0">
                <a:solidFill>
                  <a:schemeClr val="bg1"/>
                </a:solidFill>
              </a:rPr>
              <a:t>Simultaneous Equations Graphically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66749-685F-418C-A914-E2E134AAB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59B8D3-53C7-4710-9A79-372C198E4D6D}"/>
              </a:ext>
            </a:extLst>
          </p:cNvPr>
          <p:cNvSpPr txBox="1"/>
          <p:nvPr/>
        </p:nvSpPr>
        <p:spPr>
          <a:xfrm>
            <a:off x="179512" y="1052736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Comic Sans MS" pitchFamily="66" charset="0"/>
              </a:rPr>
              <a:t>Answers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6A67E1-D27B-4C78-86ED-EFD36BBC4DC6}"/>
              </a:ext>
            </a:extLst>
          </p:cNvPr>
          <p:cNvSpPr txBox="1"/>
          <p:nvPr/>
        </p:nvSpPr>
        <p:spPr>
          <a:xfrm>
            <a:off x="1763688" y="1916832"/>
            <a:ext cx="5616624" cy="1631216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x = 4, y = 8			x = -2, y = -6</a:t>
            </a: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>
                <a:latin typeface="Comic Sans MS" pitchFamily="66" charset="0"/>
              </a:rPr>
              <a:t>x = 1, y = 3			x = 4, y = 0</a:t>
            </a: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>
                <a:latin typeface="Comic Sans MS" pitchFamily="66" charset="0"/>
              </a:rPr>
              <a:t>x = 2, y = 1			x = 1, y =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25A7338-8022-492C-9D37-8722F42ED74D}"/>
                  </a:ext>
                </a:extLst>
              </p:cNvPr>
              <p:cNvSpPr txBox="1"/>
              <p:nvPr/>
            </p:nvSpPr>
            <p:spPr>
              <a:xfrm>
                <a:off x="1763688" y="3933056"/>
                <a:ext cx="5616624" cy="1785938"/>
              </a:xfrm>
              <a:prstGeom prst="rect">
                <a:avLst/>
              </a:prstGeom>
              <a:noFill/>
              <a:ln w="76200">
                <a:solidFill>
                  <a:srgbClr val="92D05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omic Sans MS" pitchFamily="66" charset="0"/>
                  </a:rPr>
                  <a:t>x = 0, y = -2			x = 1, y = 1</a:t>
                </a:r>
              </a:p>
              <a:p>
                <a:endParaRPr lang="en-GB" sz="2000" dirty="0">
                  <a:latin typeface="Comic Sans MS" pitchFamily="66" charset="0"/>
                </a:endParaRPr>
              </a:p>
              <a:p>
                <a:r>
                  <a:rPr lang="en-GB" sz="2000" dirty="0">
                    <a:latin typeface="Comic Sans MS" pitchFamily="66" charset="0"/>
                  </a:rPr>
                  <a:t>x = 4, y = 9			x = 6, y = -6</a:t>
                </a:r>
              </a:p>
              <a:p>
                <a:endParaRPr lang="en-GB" sz="2000" dirty="0">
                  <a:latin typeface="Comic Sans MS" pitchFamily="66" charset="0"/>
                </a:endParaRPr>
              </a:p>
              <a:p>
                <a:r>
                  <a:rPr lang="en-GB" sz="2000" dirty="0">
                    <a:latin typeface="Comic Sans MS" pitchFamily="66" charset="0"/>
                  </a:rPr>
                  <a:t>x = 1, y = 1			x = -1, y =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000" dirty="0">
                    <a:latin typeface="Comic Sans MS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25A7338-8022-492C-9D37-8722F42ED7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3933056"/>
                <a:ext cx="5616624" cy="1785938"/>
              </a:xfrm>
              <a:prstGeom prst="rect">
                <a:avLst/>
              </a:prstGeom>
              <a:blipFill>
                <a:blip r:embed="rId2"/>
                <a:stretch>
                  <a:fillRect l="-428"/>
                </a:stretch>
              </a:blipFill>
              <a:ln w="76200"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9381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512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Comic Sans MS</vt:lpstr>
      <vt:lpstr>Times New Roman</vt:lpstr>
      <vt:lpstr>Office Theme</vt:lpstr>
      <vt:lpstr>Custom Design</vt:lpstr>
      <vt:lpstr>KEYWORDS</vt:lpstr>
      <vt:lpstr>Identify the gradient and y intercept in a function</vt:lpstr>
      <vt:lpstr>Simultaneous Equations Graphically</vt:lpstr>
      <vt:lpstr>Simultaneous Equations Graphically</vt:lpstr>
      <vt:lpstr>Simultaneous Equations Graphically</vt:lpstr>
      <vt:lpstr>Simultaneous Equations Graphically</vt:lpstr>
      <vt:lpstr>Simultaneous Equations Graphically</vt:lpstr>
      <vt:lpstr>Simultaneous Equations Graphically</vt:lpstr>
      <vt:lpstr>Simultaneous Equations Graphically</vt:lpstr>
      <vt:lpstr>Simultaneous Equations Graphically</vt:lpstr>
      <vt:lpstr>Simultaneous Equations Graphically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Simon H</cp:lastModifiedBy>
  <cp:revision>32</cp:revision>
  <dcterms:created xsi:type="dcterms:W3CDTF">2015-07-01T12:05:39Z</dcterms:created>
  <dcterms:modified xsi:type="dcterms:W3CDTF">2023-03-05T10:28:37Z</dcterms:modified>
</cp:coreProperties>
</file>